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70" r:id="rId5"/>
    <p:sldId id="259" r:id="rId6"/>
    <p:sldId id="260" r:id="rId7"/>
    <p:sldId id="261" r:id="rId8"/>
    <p:sldId id="262" r:id="rId9"/>
    <p:sldId id="271" r:id="rId10"/>
    <p:sldId id="264" r:id="rId11"/>
    <p:sldId id="265" r:id="rId12"/>
    <p:sldId id="266" r:id="rId13"/>
    <p:sldId id="267" r:id="rId14"/>
    <p:sldId id="268" r:id="rId15"/>
    <p:sldId id="26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D645851E-6496-4A72-A374-4C6D98F3ED3C}" type="datetimeFigureOut">
              <a:rPr lang="en-US" smtClean="0"/>
              <a:pPr/>
              <a:t>7/3/2016</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bwMode="auto">
          <a:xfrm>
            <a:off x="1325544" y="4928702"/>
            <a:ext cx="609600" cy="517524"/>
          </a:xfrm>
        </p:spPr>
        <p:txBody>
          <a:bodyPr/>
          <a:lstStyle/>
          <a:p>
            <a:fld id="{62BA0188-B9B3-4317-9EFE-76CC2CD76698}"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D645851E-6496-4A72-A374-4C6D98F3ED3C}" type="datetimeFigureOut">
              <a:rPr lang="en-US" smtClean="0"/>
              <a:pPr/>
              <a:t>7/3/2016</a:t>
            </a:fld>
            <a:endParaRPr lang="en-US"/>
          </a:p>
        </p:txBody>
      </p:sp>
      <p:sp>
        <p:nvSpPr>
          <p:cNvPr id="9" name="Slide Number Placeholder 8"/>
          <p:cNvSpPr>
            <a:spLocks noGrp="1"/>
          </p:cNvSpPr>
          <p:nvPr>
            <p:ph type="sldNum" sz="quarter" idx="15"/>
          </p:nvPr>
        </p:nvSpPr>
        <p:spPr/>
        <p:txBody>
          <a:bodyPr rtlCol="0"/>
          <a:lstStyle/>
          <a:p>
            <a:fld id="{62BA0188-B9B3-4317-9EFE-76CC2CD76698}"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D645851E-6496-4A72-A374-4C6D98F3ED3C}" type="datetimeFigureOut">
              <a:rPr lang="en-US" smtClean="0"/>
              <a:pPr/>
              <a:t>7/3/2016</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62BA0188-B9B3-4317-9EFE-76CC2CD76698}"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D645851E-6496-4A72-A374-4C6D98F3ED3C}" type="datetimeFigureOut">
              <a:rPr lang="en-US" smtClean="0"/>
              <a:pPr/>
              <a:t>7/3/2016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2BA0188-B9B3-4317-9EFE-76CC2CD76698}"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D645851E-6496-4A72-A374-4C6D98F3ED3C}" type="datetimeFigureOut">
              <a:rPr lang="en-US" smtClean="0"/>
              <a:pPr/>
              <a:t>7/3/2016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2BA0188-B9B3-4317-9EFE-76CC2CD76698}"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D645851E-6496-4A72-A374-4C6D98F3ED3C}" type="datetimeFigureOut">
              <a:rPr lang="en-US" smtClean="0"/>
              <a:pPr/>
              <a:t>7/3/2016</a:t>
            </a:fld>
            <a:endParaRPr lang="en-US"/>
          </a:p>
        </p:txBody>
      </p:sp>
      <p:sp>
        <p:nvSpPr>
          <p:cNvPr id="7" name="Slide Number Placeholder 6"/>
          <p:cNvSpPr>
            <a:spLocks noGrp="1"/>
          </p:cNvSpPr>
          <p:nvPr>
            <p:ph type="sldNum" sz="quarter" idx="11"/>
          </p:nvPr>
        </p:nvSpPr>
        <p:spPr/>
        <p:txBody>
          <a:bodyPr rtlCol="0"/>
          <a:lstStyle/>
          <a:p>
            <a:fld id="{62BA0188-B9B3-4317-9EFE-76CC2CD76698}"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45851E-6496-4A72-A374-4C6D98F3ED3C}" type="datetimeFigureOut">
              <a:rPr lang="en-US" smtClean="0"/>
              <a:pPr/>
              <a:t>7/3/2016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2BA0188-B9B3-4317-9EFE-76CC2CD7669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D645851E-6496-4A72-A374-4C6D98F3ED3C}" type="datetimeFigureOut">
              <a:rPr lang="en-US" smtClean="0"/>
              <a:pPr/>
              <a:t>7/3/2016</a:t>
            </a:fld>
            <a:endParaRPr lang="en-US"/>
          </a:p>
        </p:txBody>
      </p:sp>
      <p:sp>
        <p:nvSpPr>
          <p:cNvPr id="22" name="Slide Number Placeholder 21"/>
          <p:cNvSpPr>
            <a:spLocks noGrp="1"/>
          </p:cNvSpPr>
          <p:nvPr>
            <p:ph type="sldNum" sz="quarter" idx="15"/>
          </p:nvPr>
        </p:nvSpPr>
        <p:spPr/>
        <p:txBody>
          <a:bodyPr rtlCol="0"/>
          <a:lstStyle/>
          <a:p>
            <a:fld id="{62BA0188-B9B3-4317-9EFE-76CC2CD76698}"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Date Placeholder 16"/>
          <p:cNvSpPr>
            <a:spLocks noGrp="1"/>
          </p:cNvSpPr>
          <p:nvPr>
            <p:ph type="dt" sz="half" idx="10"/>
          </p:nvPr>
        </p:nvSpPr>
        <p:spPr/>
        <p:txBody>
          <a:bodyPr rtlCol="0"/>
          <a:lstStyle/>
          <a:p>
            <a:fld id="{D645851E-6496-4A72-A374-4C6D98F3ED3C}" type="datetimeFigureOut">
              <a:rPr lang="en-US" smtClean="0"/>
              <a:pPr/>
              <a:t>7/3/2016</a:t>
            </a:fld>
            <a:endParaRPr lang="en-US"/>
          </a:p>
        </p:txBody>
      </p:sp>
      <p:sp>
        <p:nvSpPr>
          <p:cNvPr id="18" name="Slide Number Placeholder 17"/>
          <p:cNvSpPr>
            <a:spLocks noGrp="1"/>
          </p:cNvSpPr>
          <p:nvPr>
            <p:ph type="sldNum" sz="quarter" idx="11"/>
          </p:nvPr>
        </p:nvSpPr>
        <p:spPr/>
        <p:txBody>
          <a:bodyPr rtlCol="0"/>
          <a:lstStyle/>
          <a:p>
            <a:fld id="{62BA0188-B9B3-4317-9EFE-76CC2CD76698}"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645851E-6496-4A72-A374-4C6D98F3ED3C}" type="datetimeFigureOut">
              <a:rPr lang="en-US" smtClean="0"/>
              <a:pPr/>
              <a:t>7/3/2016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BA0188-B9B3-4317-9EFE-76CC2CD7669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D645851E-6496-4A72-A374-4C6D98F3ED3C}" type="datetimeFigureOut">
              <a:rPr lang="en-US" smtClean="0"/>
              <a:pPr/>
              <a:t>7/3/2016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2BA0188-B9B3-4317-9EFE-76CC2CD7669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D645851E-6496-4A72-A374-4C6D98F3ED3C}" type="datetimeFigureOut">
              <a:rPr lang="en-US" smtClean="0"/>
              <a:pPr/>
              <a:t>7/3/2016</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62BA0188-B9B3-4317-9EFE-76CC2CD7669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38400" y="1219200"/>
            <a:ext cx="6172200" cy="1894362"/>
          </a:xfrm>
        </p:spPr>
        <p:txBody>
          <a:bodyPr/>
          <a:lstStyle/>
          <a:p>
            <a:r>
              <a:rPr lang="en-US" b="1"/>
              <a:t>QUẢN LÝ DỰ ÁN PHẦN MỀM</a:t>
            </a:r>
            <a:endParaRPr lang="en-US"/>
          </a:p>
        </p:txBody>
      </p:sp>
      <p:sp>
        <p:nvSpPr>
          <p:cNvPr id="3" name="Subtitle 2"/>
          <p:cNvSpPr>
            <a:spLocks noGrp="1"/>
          </p:cNvSpPr>
          <p:nvPr>
            <p:ph type="subTitle" idx="1"/>
          </p:nvPr>
        </p:nvSpPr>
        <p:spPr/>
        <p:txBody>
          <a:bodyPr/>
          <a:lstStyle/>
          <a:p>
            <a:pPr algn="ctr"/>
            <a:r>
              <a:rPr lang="en-US" err="1" smtClean="0"/>
              <a:t>Trần</a:t>
            </a:r>
            <a:r>
              <a:rPr lang="en-US" smtClean="0"/>
              <a:t> </a:t>
            </a:r>
            <a:r>
              <a:rPr lang="en-US" err="1" smtClean="0"/>
              <a:t>Việt</a:t>
            </a:r>
            <a:r>
              <a:rPr lang="en-US" smtClean="0"/>
              <a:t> </a:t>
            </a:r>
            <a:r>
              <a:rPr lang="en-US" err="1" smtClean="0"/>
              <a:t>Khánh</a:t>
            </a: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406" y="274638"/>
            <a:ext cx="8754794" cy="1143000"/>
          </a:xfrm>
        </p:spPr>
        <p:txBody>
          <a:bodyPr>
            <a:normAutofit/>
          </a:bodyPr>
          <a:lstStyle/>
          <a:p>
            <a:pPr algn="ctr"/>
            <a:r>
              <a:rPr lang="en-US" sz="2800" smtClean="0">
                <a:solidFill>
                  <a:srgbClr val="FF0000"/>
                </a:solidFill>
                <a:latin typeface="Times New Roman" pitchFamily="18" charset="0"/>
                <a:cs typeface="Times New Roman" pitchFamily="18" charset="0"/>
              </a:rPr>
              <a:t>Bài </a:t>
            </a:r>
            <a:r>
              <a:rPr lang="en-US" sz="2800" smtClean="0">
                <a:solidFill>
                  <a:srgbClr val="FF0000"/>
                </a:solidFill>
                <a:latin typeface="Times New Roman" pitchFamily="18" charset="0"/>
                <a:cs typeface="Times New Roman" pitchFamily="18" charset="0"/>
              </a:rPr>
              <a:t>2: ước lượng dự án</a:t>
            </a:r>
            <a:endParaRPr lang="en-US" sz="2400">
              <a:solidFill>
                <a:srgbClr val="FF0000"/>
              </a:solidFill>
              <a:latin typeface="Times New Roman" pitchFamily="18" charset="0"/>
              <a:cs typeface="Times New Roman" pitchFamily="18" charset="0"/>
            </a:endParaRPr>
          </a:p>
        </p:txBody>
      </p:sp>
      <p:sp>
        <p:nvSpPr>
          <p:cNvPr id="3" name="Content Placeholder 2"/>
          <p:cNvSpPr>
            <a:spLocks noGrp="1"/>
          </p:cNvSpPr>
          <p:nvPr>
            <p:ph sz="quarter" idx="1"/>
          </p:nvPr>
        </p:nvSpPr>
        <p:spPr/>
        <p:txBody>
          <a:bodyPr/>
          <a:lstStyle/>
          <a:p>
            <a:r>
              <a:rPr lang="en-US" smtClean="0"/>
              <a:t>Độ đo của phần mềm</a:t>
            </a:r>
            <a:endParaRPr lang="en-US" smtClean="0"/>
          </a:p>
          <a:p>
            <a:r>
              <a:rPr lang="en-US" smtClean="0"/>
              <a:t>Các ước lượng thực nghiệm</a:t>
            </a:r>
            <a:endParaRPr lang="en-US" smtClean="0"/>
          </a:p>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0000"/>
                </a:solidFill>
              </a:rPr>
              <a:t>Độ đo của phần mềm</a:t>
            </a:r>
            <a:br>
              <a:rPr lang="en-US" smtClean="0">
                <a:solidFill>
                  <a:srgbClr val="FF0000"/>
                </a:solidFill>
              </a:rPr>
            </a:br>
            <a:endParaRPr lang="en-US">
              <a:solidFill>
                <a:srgbClr val="FF0000"/>
              </a:solidFill>
            </a:endParaRPr>
          </a:p>
        </p:txBody>
      </p:sp>
      <p:sp>
        <p:nvSpPr>
          <p:cNvPr id="3" name="Content Placeholder 2"/>
          <p:cNvSpPr>
            <a:spLocks noGrp="1"/>
          </p:cNvSpPr>
          <p:nvPr>
            <p:ph sz="quarter" idx="1"/>
          </p:nvPr>
        </p:nvSpPr>
        <p:spPr>
          <a:xfrm>
            <a:off x="152400" y="1600200"/>
            <a:ext cx="8610600" cy="4873752"/>
          </a:xfrm>
        </p:spPr>
        <p:txBody>
          <a:bodyPr>
            <a:noAutofit/>
          </a:bodyPr>
          <a:lstStyle/>
          <a:p>
            <a:pPr lvl="1" algn="just"/>
            <a:r>
              <a:rPr lang="en-US" sz="2400" smtClean="0"/>
              <a:t>Tại sao phải đo ?</a:t>
            </a:r>
          </a:p>
          <a:p>
            <a:pPr algn="just"/>
            <a:r>
              <a:rPr lang="vi-VN" smtClean="0"/>
              <a:t>Tiếp </a:t>
            </a:r>
            <a:r>
              <a:rPr lang="vi-VN" smtClean="0"/>
              <a:t>cận </a:t>
            </a:r>
            <a:r>
              <a:rPr lang="vi-VN" b="1" i="1" smtClean="0"/>
              <a:t>định lượng để có </a:t>
            </a:r>
            <a:r>
              <a:rPr lang="vi-VN" b="1" i="1" smtClean="0"/>
              <a:t>cơ </a:t>
            </a:r>
            <a:r>
              <a:rPr lang="vi-VN" b="1" i="1" smtClean="0"/>
              <a:t>sở</a:t>
            </a:r>
            <a:r>
              <a:rPr lang="en-US" b="1" i="1" smtClean="0"/>
              <a:t> </a:t>
            </a:r>
            <a:r>
              <a:rPr lang="vi-VN" b="1" i="1" smtClean="0"/>
              <a:t>phân </a:t>
            </a:r>
            <a:r>
              <a:rPr lang="vi-VN" b="1" i="1" smtClean="0"/>
              <a:t>tích, đánh giá một </a:t>
            </a:r>
            <a:r>
              <a:rPr lang="vi-VN" b="1" i="1" smtClean="0"/>
              <a:t>cách </a:t>
            </a:r>
            <a:r>
              <a:rPr lang="vi-VN" b="1" i="1" smtClean="0"/>
              <a:t>khách</a:t>
            </a:r>
            <a:r>
              <a:rPr lang="en-US" b="1" i="1" smtClean="0"/>
              <a:t> </a:t>
            </a:r>
            <a:r>
              <a:rPr lang="vi-VN" b="1" smtClean="0"/>
              <a:t>quan </a:t>
            </a:r>
            <a:r>
              <a:rPr lang="vi-VN" b="1" smtClean="0"/>
              <a:t>về một vấn đề hay về </a:t>
            </a:r>
            <a:r>
              <a:rPr lang="vi-VN" b="1" smtClean="0"/>
              <a:t>một </a:t>
            </a:r>
            <a:r>
              <a:rPr lang="vi-VN" b="1" smtClean="0"/>
              <a:t>đối</a:t>
            </a:r>
            <a:r>
              <a:rPr lang="en-US" b="1" smtClean="0"/>
              <a:t> </a:t>
            </a:r>
            <a:r>
              <a:rPr lang="vi-VN" b="1" smtClean="0"/>
              <a:t>tượng </a:t>
            </a:r>
            <a:r>
              <a:rPr lang="vi-VN" b="1" smtClean="0"/>
              <a:t>nào đó.</a:t>
            </a:r>
          </a:p>
          <a:p>
            <a:pPr algn="just"/>
            <a:r>
              <a:rPr lang="vi-VN" smtClean="0"/>
              <a:t> Nghi ngờ, đặt giả thuyết, </a:t>
            </a:r>
            <a:r>
              <a:rPr lang="vi-VN" smtClean="0"/>
              <a:t>muốn </a:t>
            </a:r>
            <a:r>
              <a:rPr lang="vi-VN" smtClean="0"/>
              <a:t>tìm</a:t>
            </a:r>
            <a:r>
              <a:rPr lang="en-US" smtClean="0"/>
              <a:t> hiểu :</a:t>
            </a:r>
          </a:p>
          <a:p>
            <a:pPr algn="just"/>
            <a:endParaRPr lang="en-US" smtClean="0"/>
          </a:p>
          <a:p>
            <a:pPr algn="just"/>
            <a:r>
              <a:rPr lang="vi-VN" smtClean="0"/>
              <a:t>Đo</a:t>
            </a:r>
            <a:r>
              <a:rPr lang="en-US" smtClean="0"/>
              <a:t> → </a:t>
            </a:r>
            <a:r>
              <a:rPr lang="vi-VN" smtClean="0"/>
              <a:t>Kết quả</a:t>
            </a:r>
            <a:r>
              <a:rPr lang="en-US" smtClean="0"/>
              <a:t> → </a:t>
            </a:r>
            <a:r>
              <a:rPr lang="vi-VN" smtClean="0"/>
              <a:t>Phân tích</a:t>
            </a:r>
            <a:r>
              <a:rPr lang="en-US" smtClean="0"/>
              <a:t> → </a:t>
            </a:r>
            <a:r>
              <a:rPr lang="vi-VN" smtClean="0"/>
              <a:t>Kết </a:t>
            </a:r>
            <a:r>
              <a:rPr lang="vi-VN" smtClean="0"/>
              <a:t>luận,dự đoán</a:t>
            </a:r>
          </a:p>
          <a:p>
            <a:pPr lvl="2" algn="just"/>
            <a:r>
              <a:rPr lang="vi-VN" sz="2400" smtClean="0"/>
              <a:t> </a:t>
            </a:r>
            <a:r>
              <a:rPr lang="vi-VN" sz="2400" smtClean="0"/>
              <a:t>Mỗi số đo: </a:t>
            </a:r>
            <a:r>
              <a:rPr lang="vi-VN" sz="2400" b="1" smtClean="0"/>
              <a:t>KHÔNG phản ảnh </a:t>
            </a:r>
            <a:r>
              <a:rPr lang="vi-VN" sz="2400" b="1" smtClean="0"/>
              <a:t>hết </a:t>
            </a:r>
            <a:r>
              <a:rPr lang="vi-VN" sz="2400" b="1" smtClean="0"/>
              <a:t>mọi</a:t>
            </a:r>
            <a:r>
              <a:rPr lang="en-US" sz="2400" b="1" smtClean="0"/>
              <a:t>  </a:t>
            </a:r>
            <a:r>
              <a:rPr lang="vi-VN" sz="2400" smtClean="0"/>
              <a:t>khía </a:t>
            </a:r>
            <a:r>
              <a:rPr lang="vi-VN" sz="2400" smtClean="0"/>
              <a:t>cạnh của đối tượng…</a:t>
            </a:r>
          </a:p>
          <a:p>
            <a:pPr lvl="2" algn="just"/>
            <a:r>
              <a:rPr lang="vi-VN" sz="2400" smtClean="0"/>
              <a:t>Cần </a:t>
            </a:r>
            <a:r>
              <a:rPr lang="vi-VN" sz="2400" smtClean="0"/>
              <a:t>phối hợp nhiều độ đo, </a:t>
            </a:r>
            <a:r>
              <a:rPr lang="vi-VN" sz="2400" smtClean="0"/>
              <a:t>Vận </a:t>
            </a:r>
            <a:r>
              <a:rPr lang="vi-VN" sz="2400" smtClean="0"/>
              <a:t>dụng</a:t>
            </a:r>
            <a:r>
              <a:rPr lang="en-US" sz="2400" smtClean="0"/>
              <a:t> </a:t>
            </a:r>
            <a:r>
              <a:rPr lang="vi-VN" sz="2400" smtClean="0"/>
              <a:t>thêm </a:t>
            </a:r>
            <a:r>
              <a:rPr lang="vi-VN" sz="2400" smtClean="0"/>
              <a:t>các tiếp cận </a:t>
            </a:r>
            <a:r>
              <a:rPr lang="vi-VN" sz="2400" b="1" i="1" smtClean="0"/>
              <a:t>định tính…</a:t>
            </a:r>
            <a:endParaRPr lang="en-US" sz="24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0000"/>
                </a:solidFill>
              </a:rPr>
              <a:t>Độ đo của phần mềm</a:t>
            </a:r>
            <a:br>
              <a:rPr lang="en-US" smtClean="0">
                <a:solidFill>
                  <a:srgbClr val="FF0000"/>
                </a:solidFill>
              </a:rPr>
            </a:br>
            <a:endParaRPr lang="en-US">
              <a:solidFill>
                <a:srgbClr val="FF0000"/>
              </a:solidFill>
            </a:endParaRPr>
          </a:p>
        </p:txBody>
      </p:sp>
      <p:sp>
        <p:nvSpPr>
          <p:cNvPr id="3" name="Content Placeholder 2"/>
          <p:cNvSpPr>
            <a:spLocks noGrp="1"/>
          </p:cNvSpPr>
          <p:nvPr>
            <p:ph sz="quarter" idx="1"/>
          </p:nvPr>
        </p:nvSpPr>
        <p:spPr>
          <a:xfrm>
            <a:off x="152400" y="1066800"/>
            <a:ext cx="8610600" cy="5407152"/>
          </a:xfrm>
        </p:spPr>
        <p:txBody>
          <a:bodyPr>
            <a:noAutofit/>
          </a:bodyPr>
          <a:lstStyle/>
          <a:p>
            <a:r>
              <a:rPr lang="vi-VN" b="1" smtClean="0"/>
              <a:t>CÁC PHÉP ĐO CƠ BẢN</a:t>
            </a:r>
          </a:p>
          <a:p>
            <a:r>
              <a:rPr lang="vi-VN" sz="1800" smtClean="0"/>
              <a:t> </a:t>
            </a:r>
            <a:r>
              <a:rPr lang="vi-VN" b="1" smtClean="0"/>
              <a:t>Đo dựa vào tỉ số: Chia một </a:t>
            </a:r>
            <a:r>
              <a:rPr lang="vi-VN" b="1" smtClean="0"/>
              <a:t>đại </a:t>
            </a:r>
            <a:r>
              <a:rPr lang="vi-VN" b="1" smtClean="0"/>
              <a:t>lượng</a:t>
            </a:r>
            <a:r>
              <a:rPr lang="en-US" b="1" smtClean="0"/>
              <a:t> </a:t>
            </a:r>
            <a:r>
              <a:rPr lang="vi-VN" smtClean="0"/>
              <a:t>cho </a:t>
            </a:r>
            <a:r>
              <a:rPr lang="vi-VN" smtClean="0"/>
              <a:t>một đại lượng khác, tử số </a:t>
            </a:r>
            <a:r>
              <a:rPr lang="vi-VN" smtClean="0"/>
              <a:t>và </a:t>
            </a:r>
            <a:r>
              <a:rPr lang="vi-VN" smtClean="0"/>
              <a:t>mẫu</a:t>
            </a:r>
            <a:r>
              <a:rPr lang="en-US" smtClean="0"/>
              <a:t> số </a:t>
            </a:r>
            <a:r>
              <a:rPr lang="en-US" smtClean="0"/>
              <a:t>của tỉ số là số phần tử của </a:t>
            </a:r>
            <a:r>
              <a:rPr lang="en-US" b="1" i="1" smtClean="0"/>
              <a:t>hai </a:t>
            </a:r>
            <a:r>
              <a:rPr lang="en-US" b="1" i="1" smtClean="0"/>
              <a:t>tập hợp </a:t>
            </a:r>
            <a:r>
              <a:rPr lang="en-US" b="1" i="1" smtClean="0"/>
              <a:t>rời nhau</a:t>
            </a:r>
          </a:p>
          <a:p>
            <a:r>
              <a:rPr lang="en-US" sz="1800" smtClean="0"/>
              <a:t> </a:t>
            </a:r>
            <a:r>
              <a:rPr lang="en-US" b="1" smtClean="0"/>
              <a:t>Đo dựa vào tỉ lệ: Tỉ lệ khác với tỉ </a:t>
            </a:r>
            <a:r>
              <a:rPr lang="en-US" b="1" smtClean="0"/>
              <a:t>số </a:t>
            </a:r>
            <a:r>
              <a:rPr lang="en-US" b="1" smtClean="0"/>
              <a:t>ở </a:t>
            </a:r>
            <a:r>
              <a:rPr lang="en-US" smtClean="0"/>
              <a:t>chỗ </a:t>
            </a:r>
            <a:r>
              <a:rPr lang="en-US" b="1" i="1" smtClean="0"/>
              <a:t>tử số tham gia vào </a:t>
            </a:r>
            <a:r>
              <a:rPr lang="en-US" b="1" i="1" smtClean="0"/>
              <a:t>một </a:t>
            </a:r>
            <a:r>
              <a:rPr lang="en-US" b="1" i="1" smtClean="0"/>
              <a:t>phần của </a:t>
            </a:r>
            <a:r>
              <a:rPr lang="en-US" b="1" i="1" smtClean="0"/>
              <a:t>mẫu </a:t>
            </a:r>
            <a:r>
              <a:rPr lang="en-US" b="1" i="1" smtClean="0"/>
              <a:t>số</a:t>
            </a:r>
            <a:r>
              <a:rPr lang="en-US" b="1" i="1" smtClean="0"/>
              <a:t>:</a:t>
            </a:r>
          </a:p>
          <a:p>
            <a:endParaRPr lang="en-US" b="1" i="1" smtClean="0"/>
          </a:p>
          <a:p>
            <a:pPr algn="ctr"/>
            <a:endParaRPr lang="en-US" b="1" i="1" smtClean="0"/>
          </a:p>
          <a:p>
            <a:r>
              <a:rPr lang="vi-VN" sz="1800" smtClean="0"/>
              <a:t> </a:t>
            </a:r>
            <a:r>
              <a:rPr lang="vi-VN" smtClean="0"/>
              <a:t>Tỉ số thường dùng cho 2 nhóm </a:t>
            </a:r>
            <a:r>
              <a:rPr lang="vi-VN" smtClean="0"/>
              <a:t>người</a:t>
            </a:r>
            <a:r>
              <a:rPr lang="vi-VN" smtClean="0"/>
              <a:t>,</a:t>
            </a:r>
            <a:r>
              <a:rPr lang="en-US" smtClean="0"/>
              <a:t> trong </a:t>
            </a:r>
            <a:r>
              <a:rPr lang="en-US" smtClean="0"/>
              <a:t>khi tỉ lệ có thể dùng </a:t>
            </a:r>
            <a:r>
              <a:rPr lang="en-US" smtClean="0"/>
              <a:t>cho </a:t>
            </a:r>
            <a:r>
              <a:rPr lang="en-US" smtClean="0"/>
              <a:t>nhiều phạm </a:t>
            </a:r>
            <a:r>
              <a:rPr lang="en-US" smtClean="0"/>
              <a:t>trù trong một nhóm. Có </a:t>
            </a:r>
            <a:r>
              <a:rPr lang="en-US" smtClean="0"/>
              <a:t>thể </a:t>
            </a:r>
            <a:r>
              <a:rPr lang="en-US" smtClean="0"/>
              <a:t>có </a:t>
            </a:r>
            <a:r>
              <a:rPr lang="vi-VN" smtClean="0"/>
              <a:t>nhiều </a:t>
            </a:r>
            <a:r>
              <a:rPr lang="vi-VN" smtClean="0"/>
              <a:t>hơn hai phạm trù:</a:t>
            </a:r>
            <a:endParaRPr lang="en-US" sz="2400"/>
          </a:p>
        </p:txBody>
      </p:sp>
      <p:pic>
        <p:nvPicPr>
          <p:cNvPr id="1028" name="Picture 4"/>
          <p:cNvPicPr>
            <a:picLocks noChangeAspect="1" noChangeArrowheads="1"/>
          </p:cNvPicPr>
          <p:nvPr/>
        </p:nvPicPr>
        <p:blipFill>
          <a:blip r:embed="rId2" cstate="print"/>
          <a:srcRect/>
          <a:stretch>
            <a:fillRect/>
          </a:stretch>
        </p:blipFill>
        <p:spPr bwMode="auto">
          <a:xfrm>
            <a:off x="4038600" y="3505200"/>
            <a:ext cx="923925" cy="914400"/>
          </a:xfrm>
          <a:prstGeom prst="rect">
            <a:avLst/>
          </a:prstGeom>
          <a:noFill/>
          <a:ln w="9525">
            <a:noFill/>
            <a:miter lim="800000"/>
            <a:headEnd/>
            <a:tailEnd/>
          </a:ln>
        </p:spPr>
      </p:pic>
      <p:pic>
        <p:nvPicPr>
          <p:cNvPr id="1031" name="Picture 7"/>
          <p:cNvPicPr>
            <a:picLocks noChangeAspect="1" noChangeArrowheads="1"/>
          </p:cNvPicPr>
          <p:nvPr/>
        </p:nvPicPr>
        <p:blipFill>
          <a:blip r:embed="rId3" cstate="print"/>
          <a:srcRect/>
          <a:stretch>
            <a:fillRect/>
          </a:stretch>
        </p:blipFill>
        <p:spPr bwMode="auto">
          <a:xfrm>
            <a:off x="3048000" y="5486400"/>
            <a:ext cx="2809875" cy="83820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0000"/>
                </a:solidFill>
              </a:rPr>
              <a:t>Độ đo của phần mềm</a:t>
            </a:r>
            <a:endParaRPr lang="en-US">
              <a:solidFill>
                <a:srgbClr val="FF0000"/>
              </a:solidFill>
            </a:endParaRPr>
          </a:p>
        </p:txBody>
      </p:sp>
      <p:sp>
        <p:nvSpPr>
          <p:cNvPr id="3" name="Content Placeholder 2"/>
          <p:cNvSpPr>
            <a:spLocks noGrp="1"/>
          </p:cNvSpPr>
          <p:nvPr>
            <p:ph sz="quarter" idx="1"/>
          </p:nvPr>
        </p:nvSpPr>
        <p:spPr>
          <a:xfrm>
            <a:off x="152400" y="1600200"/>
            <a:ext cx="8534400" cy="4873752"/>
          </a:xfrm>
        </p:spPr>
        <p:txBody>
          <a:bodyPr>
            <a:normAutofit/>
          </a:bodyPr>
          <a:lstStyle/>
          <a:p>
            <a:r>
              <a:rPr lang="en-US" b="1" smtClean="0"/>
              <a:t>Đề án phi thuyền con thoi: </a:t>
            </a:r>
            <a:r>
              <a:rPr lang="en-US" b="1" smtClean="0"/>
              <a:t>70 </a:t>
            </a:r>
            <a:r>
              <a:rPr lang="en-US" b="1" smtClean="0"/>
              <a:t>nhân </a:t>
            </a:r>
            <a:r>
              <a:rPr lang="en-US" smtClean="0"/>
              <a:t>viên </a:t>
            </a:r>
            <a:r>
              <a:rPr lang="en-US" smtClean="0"/>
              <a:t>kiểm tra, </a:t>
            </a:r>
            <a:r>
              <a:rPr lang="en-US" b="1" smtClean="0"/>
              <a:t>49 nhân viên </a:t>
            </a:r>
            <a:r>
              <a:rPr lang="en-US" b="1" smtClean="0"/>
              <a:t>phát </a:t>
            </a:r>
            <a:r>
              <a:rPr lang="en-US" b="1" smtClean="0"/>
              <a:t>triển </a:t>
            </a:r>
            <a:r>
              <a:rPr lang="vi-VN" smtClean="0"/>
              <a:t>phần </a:t>
            </a:r>
            <a:r>
              <a:rPr lang="vi-VN" smtClean="0"/>
              <a:t>mềm, kết quả đo:</a:t>
            </a:r>
          </a:p>
          <a:p>
            <a:pPr algn="ctr">
              <a:buNone/>
            </a:pPr>
            <a:r>
              <a:rPr lang="en-US" b="1" smtClean="0"/>
              <a:t>70/49 ≈ 7:5</a:t>
            </a:r>
          </a:p>
          <a:p>
            <a:pPr algn="ctr">
              <a:buNone/>
            </a:pPr>
            <a:r>
              <a:rPr lang="vi-VN" smtClean="0"/>
              <a:t>(lớn hơn nhiều so với các đề án thông thường)</a:t>
            </a:r>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0000"/>
                </a:solidFill>
              </a:rPr>
              <a:t>Các ước lượng thực nghiệm</a:t>
            </a:r>
            <a:endParaRPr lang="en-US">
              <a:solidFill>
                <a:srgbClr val="FF0000"/>
              </a:solidFill>
            </a:endParaRPr>
          </a:p>
        </p:txBody>
      </p:sp>
      <p:sp>
        <p:nvSpPr>
          <p:cNvPr id="3" name="Content Placeholder 2"/>
          <p:cNvSpPr>
            <a:spLocks noGrp="1"/>
          </p:cNvSpPr>
          <p:nvPr>
            <p:ph sz="quarter" idx="1"/>
          </p:nvPr>
        </p:nvSpPr>
        <p:spPr>
          <a:xfrm>
            <a:off x="228600" y="1600200"/>
            <a:ext cx="8382000" cy="4873752"/>
          </a:xfrm>
        </p:spPr>
        <p:txBody>
          <a:bodyPr/>
          <a:lstStyle/>
          <a:p>
            <a:pPr lvl="0"/>
            <a:r>
              <a:rPr lang="en-US" smtClean="0"/>
              <a:t>Ước lượng phi khoa học</a:t>
            </a:r>
            <a:endParaRPr lang="en-US" sz="2000" smtClean="0"/>
          </a:p>
          <a:p>
            <a:pPr lvl="1"/>
            <a:r>
              <a:rPr lang="en-US" sz="2400" smtClean="0"/>
              <a:t>Dựa trên kinh nghiệm chủ quan, cảm tính.</a:t>
            </a:r>
            <a:endParaRPr lang="en-US" sz="2000" smtClean="0"/>
          </a:p>
          <a:p>
            <a:pPr lvl="1"/>
            <a:r>
              <a:rPr lang="en-US" sz="2400" smtClean="0"/>
              <a:t>Nhanh và dễ dàng</a:t>
            </a:r>
            <a:endParaRPr lang="en-US" sz="2000" smtClean="0"/>
          </a:p>
          <a:p>
            <a:pPr lvl="1"/>
            <a:r>
              <a:rPr lang="en-US" sz="2400" smtClean="0"/>
              <a:t>Kết quả thiếu tin cậy</a:t>
            </a:r>
            <a:endParaRPr lang="en-US" sz="2000" smtClean="0"/>
          </a:p>
          <a:p>
            <a:pPr lvl="1"/>
            <a:r>
              <a:rPr lang="en-US" sz="2400" smtClean="0"/>
              <a:t>Chỉ nên dùng trong các trường hợp: đội ngũ chuyên môn rất có kinh nghiệm, có kỹ năng cao, đội hình cố định. Dự án đã quy định, bắt buộc phải theo</a:t>
            </a:r>
            <a:endParaRPr lang="en-US" sz="2000" smtClean="0"/>
          </a:p>
          <a:p>
            <a:pPr lvl="0"/>
            <a:r>
              <a:rPr lang="en-US" smtClean="0"/>
              <a:t>Ước lượng PERT: thích hợp đối với những </a:t>
            </a:r>
            <a:r>
              <a:rPr lang="en-US" smtClean="0"/>
              <a:t>dự </a:t>
            </a:r>
            <a:r>
              <a:rPr lang="en-US" smtClean="0"/>
              <a:t>án:</a:t>
            </a:r>
            <a:endParaRPr lang="en-US" sz="2000" smtClean="0"/>
          </a:p>
          <a:p>
            <a:pPr lvl="1"/>
            <a:r>
              <a:rPr lang="en-US" sz="2400" smtClean="0"/>
              <a:t>Đòi hỏi tính sáng tạo</a:t>
            </a:r>
            <a:endParaRPr lang="en-US" sz="2000" smtClean="0"/>
          </a:p>
          <a:p>
            <a:pPr lvl="1" algn="just"/>
            <a:r>
              <a:rPr lang="en-US" smtClean="0"/>
              <a:t>Coi trọng chất lượng kết quả công việc hơn là thời gian hoàn thành dự án.</a:t>
            </a:r>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0000"/>
                </a:solidFill>
              </a:rPr>
              <a:t>Các ước lượng thực nghiệm</a:t>
            </a:r>
            <a:endParaRPr lang="en-US">
              <a:solidFill>
                <a:srgbClr val="FF0000"/>
              </a:solidFill>
            </a:endParaRPr>
          </a:p>
        </p:txBody>
      </p:sp>
      <p:sp>
        <p:nvSpPr>
          <p:cNvPr id="3" name="Content Placeholder 2"/>
          <p:cNvSpPr>
            <a:spLocks noGrp="1"/>
          </p:cNvSpPr>
          <p:nvPr>
            <p:ph sz="quarter" idx="1"/>
          </p:nvPr>
        </p:nvSpPr>
        <p:spPr>
          <a:xfrm>
            <a:off x="152400" y="1600200"/>
            <a:ext cx="8534400" cy="4873752"/>
          </a:xfrm>
        </p:spPr>
        <p:txBody>
          <a:bodyPr>
            <a:normAutofit/>
          </a:bodyPr>
          <a:lstStyle/>
          <a:p>
            <a:r>
              <a:rPr lang="en-US" smtClean="0"/>
              <a:t>Công </a:t>
            </a:r>
            <a:r>
              <a:rPr lang="en-US" smtClean="0"/>
              <a:t>thức PERT như sau:</a:t>
            </a:r>
          </a:p>
          <a:p>
            <a:pPr lvl="1" algn="just"/>
            <a:r>
              <a:rPr lang="en-US" sz="2400" smtClean="0"/>
              <a:t>Ước </a:t>
            </a:r>
            <a:r>
              <a:rPr lang="en-US" sz="2400" smtClean="0"/>
              <a:t>lượng khả dĩ nhất (ML – Most Likely): thời gian cần thiết để hoàn thành công việc trong điều kiện “bình thương” hay “hợp lý”.</a:t>
            </a:r>
          </a:p>
          <a:p>
            <a:pPr lvl="1" algn="just"/>
            <a:r>
              <a:rPr lang="en-US" sz="2400" smtClean="0"/>
              <a:t>Ước </a:t>
            </a:r>
            <a:r>
              <a:rPr lang="en-US" sz="2400" smtClean="0"/>
              <a:t>lượng lạc quan nhất (MO – Most Optimistic): thời gian cần để hoàn thành công việc trong điều kiện “tốt nhất” hay “lý tưởng” (không có trở ngại nào).</a:t>
            </a:r>
          </a:p>
          <a:p>
            <a:pPr lvl="1" algn="just"/>
            <a:r>
              <a:rPr lang="en-US" sz="2400" smtClean="0"/>
              <a:t>Ước </a:t>
            </a:r>
            <a:r>
              <a:rPr lang="en-US" sz="2400" smtClean="0"/>
              <a:t>lượng bi quan nhất (MP – Most Pessimistic): Thời gian cần để hoàn thành công việc một cách “tồi nhất” (đầy trở ngại).</a:t>
            </a:r>
          </a:p>
          <a:p>
            <a:pPr lvl="1" algn="just"/>
            <a:r>
              <a:rPr lang="en-US" sz="2400" smtClean="0"/>
              <a:t>Kết </a:t>
            </a:r>
            <a:r>
              <a:rPr lang="en-US" sz="2400" smtClean="0"/>
              <a:t>hợp 3 ước lượng lại ta có công thức cuối cùng: (MO + 4(ML) + MP)/6</a:t>
            </a: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0000"/>
                </a:solidFill>
              </a:rPr>
              <a:t>Các ước lượng thực nghiệm</a:t>
            </a:r>
            <a:endParaRPr lang="en-US">
              <a:solidFill>
                <a:srgbClr val="FF0000"/>
              </a:solidFill>
            </a:endParaRPr>
          </a:p>
        </p:txBody>
      </p:sp>
      <p:sp>
        <p:nvSpPr>
          <p:cNvPr id="3" name="Content Placeholder 2"/>
          <p:cNvSpPr>
            <a:spLocks noGrp="1"/>
          </p:cNvSpPr>
          <p:nvPr>
            <p:ph sz="quarter" idx="1"/>
          </p:nvPr>
        </p:nvSpPr>
        <p:spPr>
          <a:xfrm>
            <a:off x="152400" y="1600200"/>
            <a:ext cx="8534400" cy="4873752"/>
          </a:xfrm>
        </p:spPr>
        <p:txBody>
          <a:bodyPr>
            <a:normAutofit/>
          </a:bodyPr>
          <a:lstStyle/>
          <a:p>
            <a:r>
              <a:rPr lang="en-US" smtClean="0"/>
              <a:t>Ví dụ: Ước lượng thời gian cho công việc xây dựng phần mềm quản lý sinh viên tường Cao Đẳng Kỹ Thuật Lý Tự Trọng (EST: estimation – ước lượng thời gian để làm dự án)</a:t>
            </a:r>
          </a:p>
          <a:p>
            <a:pPr lvl="1"/>
            <a:r>
              <a:rPr lang="en-US" smtClean="0"/>
              <a:t>Đơn vị tính</a:t>
            </a:r>
            <a:r>
              <a:rPr lang="en-US" smtClean="0"/>
              <a:t>: </a:t>
            </a:r>
            <a:r>
              <a:rPr lang="en-US" smtClean="0"/>
              <a:t>Ngày</a:t>
            </a:r>
          </a:p>
          <a:p>
            <a:endParaRPr lang="en-US"/>
          </a:p>
        </p:txBody>
      </p:sp>
      <p:graphicFrame>
        <p:nvGraphicFramePr>
          <p:cNvPr id="4" name="Table 3"/>
          <p:cNvGraphicFramePr>
            <a:graphicFrameLocks noGrp="1"/>
          </p:cNvGraphicFramePr>
          <p:nvPr/>
        </p:nvGraphicFramePr>
        <p:xfrm>
          <a:off x="381000" y="3581400"/>
          <a:ext cx="8153400" cy="2971800"/>
        </p:xfrm>
        <a:graphic>
          <a:graphicData uri="http://schemas.openxmlformats.org/drawingml/2006/table">
            <a:tbl>
              <a:tblPr/>
              <a:tblGrid>
                <a:gridCol w="4998316"/>
                <a:gridCol w="830285"/>
                <a:gridCol w="830285"/>
                <a:gridCol w="747257"/>
                <a:gridCol w="747257"/>
              </a:tblGrid>
              <a:tr h="330200">
                <a:tc>
                  <a:txBody>
                    <a:bodyPr/>
                    <a:lstStyle/>
                    <a:p>
                      <a:pPr marL="0" marR="0">
                        <a:spcBef>
                          <a:spcPts val="0"/>
                        </a:spcBef>
                        <a:spcAft>
                          <a:spcPts val="0"/>
                        </a:spcAft>
                      </a:pPr>
                      <a:r>
                        <a:rPr lang="en-US" sz="1800">
                          <a:latin typeface="Times New Roman"/>
                          <a:ea typeface="Times New Roman"/>
                        </a:rPr>
                        <a:t>Tên công việc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MO</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ML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MP</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EST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0200">
                <a:tc>
                  <a:txBody>
                    <a:bodyPr/>
                    <a:lstStyle/>
                    <a:p>
                      <a:pPr marL="0" marR="0">
                        <a:spcBef>
                          <a:spcPts val="0"/>
                        </a:spcBef>
                        <a:spcAft>
                          <a:spcPts val="0"/>
                        </a:spcAft>
                      </a:pPr>
                      <a:r>
                        <a:rPr lang="en-US" sz="1800">
                          <a:latin typeface="Times New Roman"/>
                          <a:ea typeface="Times New Roman"/>
                        </a:rPr>
                        <a:t>Xác định yêu cầu và thu thập số liệu</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3.2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0200">
                <a:tc>
                  <a:txBody>
                    <a:bodyPr/>
                    <a:lstStyle/>
                    <a:p>
                      <a:pPr marL="0" marR="0">
                        <a:spcBef>
                          <a:spcPts val="0"/>
                        </a:spcBef>
                        <a:spcAft>
                          <a:spcPts val="0"/>
                        </a:spcAft>
                      </a:pPr>
                      <a:r>
                        <a:rPr lang="en-US" sz="1800">
                          <a:latin typeface="Times New Roman"/>
                          <a:ea typeface="Times New Roman"/>
                        </a:rPr>
                        <a:t>Phân tích yêu cầu và xây dựng database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2.2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0200">
                <a:tc>
                  <a:txBody>
                    <a:bodyPr/>
                    <a:lstStyle/>
                    <a:p>
                      <a:pPr marL="0" marR="0">
                        <a:spcBef>
                          <a:spcPts val="0"/>
                        </a:spcBef>
                        <a:spcAft>
                          <a:spcPts val="0"/>
                        </a:spcAft>
                      </a:pPr>
                      <a:r>
                        <a:rPr lang="en-US" sz="1800">
                          <a:latin typeface="Times New Roman"/>
                          <a:ea typeface="Times New Roman"/>
                        </a:rPr>
                        <a:t>Thiết kế giao diện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2.2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0200">
                <a:tc>
                  <a:txBody>
                    <a:bodyPr/>
                    <a:lstStyle/>
                    <a:p>
                      <a:pPr marL="0" marR="0">
                        <a:spcBef>
                          <a:spcPts val="0"/>
                        </a:spcBef>
                        <a:spcAft>
                          <a:spcPts val="0"/>
                        </a:spcAft>
                      </a:pPr>
                      <a:r>
                        <a:rPr lang="en-US" sz="1800">
                          <a:latin typeface="Times New Roman"/>
                          <a:ea typeface="Times New Roman"/>
                        </a:rPr>
                        <a:t>Chia dự án phần mềm theo từng module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0.5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0200">
                <a:tc>
                  <a:txBody>
                    <a:bodyPr/>
                    <a:lstStyle/>
                    <a:p>
                      <a:pPr marL="0" marR="0">
                        <a:spcBef>
                          <a:spcPts val="0"/>
                        </a:spcBef>
                        <a:spcAft>
                          <a:spcPts val="0"/>
                        </a:spcAft>
                      </a:pPr>
                      <a:r>
                        <a:rPr lang="en-US" sz="1800">
                          <a:latin typeface="Times New Roman"/>
                          <a:ea typeface="Times New Roman"/>
                        </a:rPr>
                        <a:t>Viết code cho từng module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2.8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0200">
                <a:tc>
                  <a:txBody>
                    <a:bodyPr/>
                    <a:lstStyle/>
                    <a:p>
                      <a:pPr marL="0" marR="0">
                        <a:spcBef>
                          <a:spcPts val="0"/>
                        </a:spcBef>
                        <a:spcAft>
                          <a:spcPts val="0"/>
                        </a:spcAft>
                      </a:pPr>
                      <a:r>
                        <a:rPr lang="en-US" sz="1800">
                          <a:latin typeface="Times New Roman"/>
                          <a:ea typeface="Times New Roman"/>
                        </a:rPr>
                        <a:t>Lắp ráp các module lại thành phần mềm hoàn chỉnh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2.2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0200">
                <a:tc>
                  <a:txBody>
                    <a:bodyPr/>
                    <a:lstStyle/>
                    <a:p>
                      <a:pPr marL="0" marR="0">
                        <a:spcBef>
                          <a:spcPts val="0"/>
                        </a:spcBef>
                        <a:spcAft>
                          <a:spcPts val="0"/>
                        </a:spcAft>
                      </a:pPr>
                      <a:r>
                        <a:rPr lang="en-US" sz="1800">
                          <a:latin typeface="Times New Roman"/>
                          <a:ea typeface="Times New Roman"/>
                        </a:rPr>
                        <a:t>Chạy thử phần mềm, fix lại lỗi nếu có</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0.5</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2.4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0200">
                <a:tc>
                  <a:txBody>
                    <a:bodyPr/>
                    <a:lstStyle/>
                    <a:p>
                      <a:pPr marL="0" marR="0">
                        <a:spcBef>
                          <a:spcPts val="0"/>
                        </a:spcBef>
                        <a:spcAft>
                          <a:spcPts val="0"/>
                        </a:spcAft>
                      </a:pPr>
                      <a:r>
                        <a:rPr lang="en-US" sz="1800">
                          <a:latin typeface="Times New Roman"/>
                          <a:ea typeface="Times New Roman"/>
                        </a:rPr>
                        <a:t>Tổng thời gian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14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32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a:latin typeface="Times New Roman"/>
                          <a:ea typeface="Times New Roman"/>
                        </a:rPr>
                        <a:t>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0000"/>
                </a:solidFill>
              </a:rPr>
              <a:t>Các ước lượng thực nghiệm</a:t>
            </a:r>
            <a:endParaRPr lang="en-US">
              <a:solidFill>
                <a:srgbClr val="FF0000"/>
              </a:solidFill>
            </a:endParaRPr>
          </a:p>
        </p:txBody>
      </p:sp>
      <p:sp>
        <p:nvSpPr>
          <p:cNvPr id="3" name="Content Placeholder 2"/>
          <p:cNvSpPr>
            <a:spLocks noGrp="1"/>
          </p:cNvSpPr>
          <p:nvPr>
            <p:ph sz="quarter" idx="1"/>
          </p:nvPr>
        </p:nvSpPr>
        <p:spPr>
          <a:xfrm>
            <a:off x="152400" y="1600200"/>
            <a:ext cx="8534400" cy="4873752"/>
          </a:xfrm>
        </p:spPr>
        <p:txBody>
          <a:bodyPr>
            <a:normAutofit/>
          </a:bodyPr>
          <a:lstStyle/>
          <a:p>
            <a:r>
              <a:rPr lang="en-US" smtClean="0"/>
              <a:t>Sau đó thêm “một ít thời gian” cho mỗi công việc (thời gian lãng phí của các công việc). Thông thường tăng thêm 7% - </a:t>
            </a:r>
            <a:r>
              <a:rPr lang="en-US" smtClean="0"/>
              <a:t>10</a:t>
            </a:r>
            <a:r>
              <a:rPr lang="en-US" smtClean="0"/>
              <a:t>%.</a:t>
            </a:r>
            <a:endParaRPr lang="en-US"/>
          </a:p>
        </p:txBody>
      </p:sp>
      <p:graphicFrame>
        <p:nvGraphicFramePr>
          <p:cNvPr id="5" name="Table 4"/>
          <p:cNvGraphicFramePr>
            <a:graphicFrameLocks noGrp="1"/>
          </p:cNvGraphicFramePr>
          <p:nvPr/>
        </p:nvGraphicFramePr>
        <p:xfrm>
          <a:off x="304800" y="2971800"/>
          <a:ext cx="8229600" cy="3429000"/>
        </p:xfrm>
        <a:graphic>
          <a:graphicData uri="http://schemas.openxmlformats.org/drawingml/2006/table">
            <a:tbl>
              <a:tblPr/>
              <a:tblGrid>
                <a:gridCol w="5617029"/>
                <a:gridCol w="933061"/>
                <a:gridCol w="839755"/>
                <a:gridCol w="839755"/>
              </a:tblGrid>
              <a:tr h="381000">
                <a:tc>
                  <a:txBody>
                    <a:bodyPr/>
                    <a:lstStyle/>
                    <a:p>
                      <a:pPr marL="0" marR="0">
                        <a:spcBef>
                          <a:spcPts val="0"/>
                        </a:spcBef>
                        <a:spcAft>
                          <a:spcPts val="0"/>
                        </a:spcAft>
                      </a:pPr>
                      <a:r>
                        <a:rPr lang="en-US" sz="2000">
                          <a:latin typeface="Times New Roman"/>
                          <a:ea typeface="Times New Roman"/>
                        </a:rPr>
                        <a:t>Tên công việc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EST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EST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000">
                <a:tc>
                  <a:txBody>
                    <a:bodyPr/>
                    <a:lstStyle/>
                    <a:p>
                      <a:pPr marL="0" marR="0">
                        <a:spcBef>
                          <a:spcPts val="0"/>
                        </a:spcBef>
                        <a:spcAft>
                          <a:spcPts val="0"/>
                        </a:spcAft>
                      </a:pPr>
                      <a:r>
                        <a:rPr lang="en-US" sz="2000">
                          <a:latin typeface="Times New Roman"/>
                          <a:ea typeface="Times New Roman"/>
                        </a:rPr>
                        <a:t>Xác định yêu cầu và thu thập số liệu</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3.2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3.52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000">
                <a:tc>
                  <a:txBody>
                    <a:bodyPr/>
                    <a:lstStyle/>
                    <a:p>
                      <a:pPr marL="0" marR="0">
                        <a:spcBef>
                          <a:spcPts val="0"/>
                        </a:spcBef>
                        <a:spcAft>
                          <a:spcPts val="0"/>
                        </a:spcAft>
                      </a:pPr>
                      <a:r>
                        <a:rPr lang="en-US" sz="2000">
                          <a:latin typeface="Times New Roman"/>
                          <a:ea typeface="Times New Roman"/>
                        </a:rPr>
                        <a:t>Phân tích yêu cầu và xây dựng database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2.2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2.42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000">
                <a:tc>
                  <a:txBody>
                    <a:bodyPr/>
                    <a:lstStyle/>
                    <a:p>
                      <a:pPr marL="0" marR="0">
                        <a:spcBef>
                          <a:spcPts val="0"/>
                        </a:spcBef>
                        <a:spcAft>
                          <a:spcPts val="0"/>
                        </a:spcAft>
                      </a:pPr>
                      <a:r>
                        <a:rPr lang="en-US" sz="2000">
                          <a:latin typeface="Times New Roman"/>
                          <a:ea typeface="Times New Roman"/>
                        </a:rPr>
                        <a:t>Thiết kế giao diện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2.2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2.42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000">
                <a:tc>
                  <a:txBody>
                    <a:bodyPr/>
                    <a:lstStyle/>
                    <a:p>
                      <a:pPr marL="0" marR="0">
                        <a:spcBef>
                          <a:spcPts val="0"/>
                        </a:spcBef>
                        <a:spcAft>
                          <a:spcPts val="0"/>
                        </a:spcAft>
                      </a:pPr>
                      <a:r>
                        <a:rPr lang="en-US" sz="2000">
                          <a:latin typeface="Times New Roman"/>
                          <a:ea typeface="Times New Roman"/>
                        </a:rPr>
                        <a:t>Chia dự án phần mềm theo từng module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1.1</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000">
                <a:tc>
                  <a:txBody>
                    <a:bodyPr/>
                    <a:lstStyle/>
                    <a:p>
                      <a:pPr marL="0" marR="0">
                        <a:spcBef>
                          <a:spcPts val="0"/>
                        </a:spcBef>
                        <a:spcAft>
                          <a:spcPts val="0"/>
                        </a:spcAft>
                      </a:pPr>
                      <a:r>
                        <a:rPr lang="en-US" sz="2000">
                          <a:latin typeface="Times New Roman"/>
                          <a:ea typeface="Times New Roman"/>
                        </a:rPr>
                        <a:t>Viết code cho từng module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2.8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3.08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000">
                <a:tc>
                  <a:txBody>
                    <a:bodyPr/>
                    <a:lstStyle/>
                    <a:p>
                      <a:pPr marL="0" marR="0">
                        <a:spcBef>
                          <a:spcPts val="0"/>
                        </a:spcBef>
                        <a:spcAft>
                          <a:spcPts val="0"/>
                        </a:spcAft>
                      </a:pPr>
                      <a:r>
                        <a:rPr lang="en-US" sz="2000">
                          <a:latin typeface="Times New Roman"/>
                          <a:ea typeface="Times New Roman"/>
                        </a:rPr>
                        <a:t>Lắp ráp các module lại thành phần mềm hoàn chỉnh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2.2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2.42</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000">
                <a:tc>
                  <a:txBody>
                    <a:bodyPr/>
                    <a:lstStyle/>
                    <a:p>
                      <a:pPr marL="0" marR="0">
                        <a:spcBef>
                          <a:spcPts val="0"/>
                        </a:spcBef>
                        <a:spcAft>
                          <a:spcPts val="0"/>
                        </a:spcAft>
                      </a:pPr>
                      <a:r>
                        <a:rPr lang="en-US" sz="2000">
                          <a:latin typeface="Times New Roman"/>
                          <a:ea typeface="Times New Roman"/>
                        </a:rPr>
                        <a:t>Chạy thử phần mềm, fix lại lỗi nếu có</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2.4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2.64</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000">
                <a:tc>
                  <a:txBody>
                    <a:bodyPr/>
                    <a:lstStyle/>
                    <a:p>
                      <a:pPr marL="0" marR="0">
                        <a:spcBef>
                          <a:spcPts val="0"/>
                        </a:spcBef>
                        <a:spcAft>
                          <a:spcPts val="0"/>
                        </a:spcAft>
                      </a:pPr>
                      <a:r>
                        <a:rPr lang="en-US" sz="2000">
                          <a:latin typeface="Times New Roman"/>
                          <a:ea typeface="Times New Roman"/>
                        </a:rPr>
                        <a:t>Tổng thời gian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16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10%</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2000">
                          <a:latin typeface="Times New Roman"/>
                          <a:ea typeface="Times New Roman"/>
                        </a:rPr>
                        <a:t>17.6</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0000"/>
                </a:solidFill>
              </a:rPr>
              <a:t>Các ước lượng thực nghiệm</a:t>
            </a:r>
            <a:endParaRPr lang="en-US">
              <a:solidFill>
                <a:srgbClr val="FF0000"/>
              </a:solidFill>
            </a:endParaRPr>
          </a:p>
        </p:txBody>
      </p:sp>
      <p:sp>
        <p:nvSpPr>
          <p:cNvPr id="4" name="Content Placeholder 3"/>
          <p:cNvSpPr>
            <a:spLocks noGrp="1"/>
          </p:cNvSpPr>
          <p:nvPr>
            <p:ph sz="quarter" idx="1"/>
          </p:nvPr>
        </p:nvSpPr>
        <p:spPr/>
        <p:txBody>
          <a:bodyPr/>
          <a:lstStyle/>
          <a:p>
            <a:endParaRPr lang="en-US"/>
          </a:p>
        </p:txBody>
      </p:sp>
      <p:pic>
        <p:nvPicPr>
          <p:cNvPr id="7169" name="Picture 1"/>
          <p:cNvPicPr>
            <a:picLocks noChangeAspect="1" noChangeArrowheads="1"/>
          </p:cNvPicPr>
          <p:nvPr/>
        </p:nvPicPr>
        <p:blipFill>
          <a:blip r:embed="rId2" cstate="print"/>
          <a:srcRect/>
          <a:stretch>
            <a:fillRect/>
          </a:stretch>
        </p:blipFill>
        <p:spPr bwMode="auto">
          <a:xfrm>
            <a:off x="381000" y="1676400"/>
            <a:ext cx="7889645" cy="36576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0000"/>
                </a:solidFill>
              </a:rPr>
              <a:t>Các ước lượng thực nghiệm</a:t>
            </a:r>
            <a:endParaRPr lang="en-US">
              <a:solidFill>
                <a:srgbClr val="FF0000"/>
              </a:solidFill>
            </a:endParaRPr>
          </a:p>
        </p:txBody>
      </p:sp>
      <p:sp>
        <p:nvSpPr>
          <p:cNvPr id="3" name="Content Placeholder 2"/>
          <p:cNvSpPr>
            <a:spLocks noGrp="1"/>
          </p:cNvSpPr>
          <p:nvPr>
            <p:ph sz="quarter" idx="1"/>
          </p:nvPr>
        </p:nvSpPr>
        <p:spPr>
          <a:xfrm>
            <a:off x="152400" y="1600200"/>
            <a:ext cx="8534400" cy="4873752"/>
          </a:xfrm>
        </p:spPr>
        <p:txBody>
          <a:bodyPr>
            <a:normAutofit fontScale="92500"/>
          </a:bodyPr>
          <a:lstStyle/>
          <a:p>
            <a:r>
              <a:rPr lang="en-US" smtClean="0"/>
              <a:t>Ưu điểm của PERT:</a:t>
            </a:r>
          </a:p>
          <a:p>
            <a:pPr lvl="1"/>
            <a:r>
              <a:rPr lang="en-US" smtClean="0"/>
              <a:t>Buộc phải tính đến rất nhiều yếu tố nếu muốn xác định được MO, MP.</a:t>
            </a:r>
          </a:p>
          <a:p>
            <a:pPr lvl="1"/>
            <a:r>
              <a:rPr lang="en-US" smtClean="0"/>
              <a:t>Buộc người quản lý dự án phải trao đổi với nhiều người để đạt được sự đồng thuận</a:t>
            </a:r>
          </a:p>
          <a:p>
            <a:pPr lvl="1"/>
            <a:r>
              <a:rPr lang="en-US" smtClean="0"/>
              <a:t>Giá trị nhận được là giá trị cân bằng giữa 2 thái cực → có ý nghĩa và đáng tin cậy làm cho việc lập kế hoạch trở nên chi tiết hơn. Nếu gặp một ước lượng quá lớn (vượt quá 2 tuần hoặc 80 giờ) → thì phải phân rã công việc.</a:t>
            </a:r>
          </a:p>
          <a:p>
            <a:pPr lvl="1"/>
            <a:r>
              <a:rPr lang="en-US" smtClean="0"/>
              <a:t>Mất thời gian (của một người và của cả tập thể), khi dự án có quá nhiều công việc (tuy nhiên thà mất thời gian ban đầu còn hơn mất thời gian sau này).</a:t>
            </a:r>
          </a:p>
          <a:p>
            <a:pPr lvl="1"/>
            <a:r>
              <a:rPr lang="en-US" smtClean="0"/>
              <a:t>Có thể xảy ra tranh luận hàng giờ về giá trị bi quan nhất cho công việc → có nguy cơ làm cho mọi người chán nản. (Tuy nhiên cần phải xem lại trình độ chuyên môn, tinh thần vượt khó,…  của những người tỏ ra chán nản)</a:t>
            </a:r>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0000"/>
                </a:solidFill>
              </a:rPr>
              <a:t>Các ước lượng thực nghiệm</a:t>
            </a:r>
            <a:endParaRPr lang="en-US">
              <a:solidFill>
                <a:srgbClr val="FF0000"/>
              </a:solidFill>
            </a:endParaRPr>
          </a:p>
        </p:txBody>
      </p:sp>
      <p:sp>
        <p:nvSpPr>
          <p:cNvPr id="3" name="Content Placeholder 2"/>
          <p:cNvSpPr>
            <a:spLocks noGrp="1"/>
          </p:cNvSpPr>
          <p:nvPr>
            <p:ph sz="quarter" idx="1"/>
          </p:nvPr>
        </p:nvSpPr>
        <p:spPr>
          <a:xfrm>
            <a:off x="152400" y="1600200"/>
            <a:ext cx="8534400" cy="4873752"/>
          </a:xfrm>
        </p:spPr>
        <p:txBody>
          <a:bodyPr>
            <a:normAutofit fontScale="92500" lnSpcReduction="10000"/>
          </a:bodyPr>
          <a:lstStyle/>
          <a:p>
            <a:r>
              <a:rPr lang="en-US" smtClean="0"/>
              <a:t>Phương pháp đường tới hạn (Critical Path Method - CPM): là một kỹ thuật mạng dùng một ước tính thời gian chính  xác (không giống với PERT dùng đến 3 ước tính) để tính toán thời lượng, thời gian dữ trữ công việc hay thời gian trì hoãn, và đường tới hạn. Phương pháp này có 4 đặc điểm tiêu biểu: </a:t>
            </a:r>
          </a:p>
          <a:p>
            <a:pPr lvl="1"/>
            <a:r>
              <a:rPr lang="en-US" smtClean="0"/>
              <a:t>Tất cả các gói công việc phải được đặt vào một sơ đồ mạng.</a:t>
            </a:r>
          </a:p>
          <a:p>
            <a:pPr lvl="1"/>
            <a:r>
              <a:rPr lang="en-US" smtClean="0"/>
              <a:t>Các gói công việc trên sơ đồ mạng phải được sắp xếp tuần tự sao cho thể hiện được tất cả các phụ thuộc và đường đi đến kết thúc.</a:t>
            </a:r>
          </a:p>
          <a:p>
            <a:pPr lvl="1"/>
            <a:r>
              <a:rPr lang="en-US" smtClean="0"/>
              <a:t>CPM mang tính tiền định ở chổ nó chỉ dùng một ước tính thời gian chính xác chứ không dùng 3 ước tính để tính toán thời lượng, và do đó có khả năng theo dõi phần trăm hoàn thành với một mức độ chính xác hợp lý.</a:t>
            </a:r>
          </a:p>
          <a:p>
            <a:pPr lvl="1"/>
            <a:r>
              <a:rPr lang="en-US" smtClean="0"/>
              <a:t>Cuối cùng, cần phải tính toán thời gian dữ trữ (float) hay thời gian trì hoãn (slack) cho mỗi gói công việc và tính toán đường tới hạn.</a:t>
            </a:r>
          </a:p>
          <a:p>
            <a:pPr lvl="1"/>
            <a:r>
              <a:rPr lang="en-US" smtClean="0"/>
              <a:t>Phương pháp đường tới hạn rất có ích cho những dự án đã từng làm trước đó, cho phép ước lượng thời gian với độ chính xác hợp lý.</a:t>
            </a:r>
            <a:endParaRPr lang="en-US" sz="2100" smtClean="0"/>
          </a:p>
          <a:p>
            <a:pPr>
              <a:buNone/>
            </a:pPr>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mtClean="0">
                <a:solidFill>
                  <a:srgbClr val="FF0000"/>
                </a:solidFill>
              </a:rPr>
              <a:t>Các ước lượng thực nghiệm</a:t>
            </a:r>
            <a:endParaRPr lang="en-US">
              <a:solidFill>
                <a:srgbClr val="FF0000"/>
              </a:solidFill>
            </a:endParaRPr>
          </a:p>
        </p:txBody>
      </p:sp>
      <p:pic>
        <p:nvPicPr>
          <p:cNvPr id="4097" name="Picture 1"/>
          <p:cNvPicPr>
            <a:picLocks noChangeAspect="1" noChangeArrowheads="1"/>
          </p:cNvPicPr>
          <p:nvPr/>
        </p:nvPicPr>
        <p:blipFill>
          <a:blip r:embed="rId2" cstate="print"/>
          <a:srcRect/>
          <a:stretch>
            <a:fillRect/>
          </a:stretch>
        </p:blipFill>
        <p:spPr bwMode="auto">
          <a:xfrm>
            <a:off x="916107" y="1600200"/>
            <a:ext cx="7084893" cy="5037609"/>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7467600" cy="563562"/>
          </a:xfrm>
        </p:spPr>
        <p:txBody>
          <a:bodyPr/>
          <a:lstStyle/>
          <a:p>
            <a:pPr algn="ctr"/>
            <a:r>
              <a:rPr lang="en-US" smtClean="0">
                <a:solidFill>
                  <a:srgbClr val="FF0000"/>
                </a:solidFill>
              </a:rPr>
              <a:t>Tiến trình quản lý dự án</a:t>
            </a:r>
            <a:endParaRPr lang="en-US">
              <a:solidFill>
                <a:srgbClr val="FF0000"/>
              </a:solidFill>
            </a:endParaRPr>
          </a:p>
        </p:txBody>
      </p:sp>
      <p:graphicFrame>
        <p:nvGraphicFramePr>
          <p:cNvPr id="5" name="Content Placeholder 4"/>
          <p:cNvGraphicFramePr>
            <a:graphicFrameLocks noGrp="1"/>
          </p:cNvGraphicFramePr>
          <p:nvPr>
            <p:ph sz="quarter" idx="1"/>
          </p:nvPr>
        </p:nvGraphicFramePr>
        <p:xfrm>
          <a:off x="228600" y="1119213"/>
          <a:ext cx="8458200" cy="5562600"/>
        </p:xfrm>
        <a:graphic>
          <a:graphicData uri="http://schemas.openxmlformats.org/drawingml/2006/table">
            <a:tbl>
              <a:tblPr/>
              <a:tblGrid>
                <a:gridCol w="762000"/>
                <a:gridCol w="1424911"/>
                <a:gridCol w="2638944"/>
                <a:gridCol w="1300712"/>
                <a:gridCol w="2331633"/>
              </a:tblGrid>
              <a:tr h="252702">
                <a:tc>
                  <a:txBody>
                    <a:bodyPr/>
                    <a:lstStyle/>
                    <a:p>
                      <a:pPr marL="0" marR="0">
                        <a:spcBef>
                          <a:spcPts val="0"/>
                        </a:spcBef>
                        <a:spcAft>
                          <a:spcPts val="0"/>
                        </a:spcAft>
                        <a:tabLst>
                          <a:tab pos="360045" algn="l"/>
                          <a:tab pos="628650" algn="l"/>
                        </a:tabLst>
                      </a:pPr>
                      <a:r>
                        <a:rPr lang="en-US" sz="1000" smtClean="0">
                          <a:latin typeface="Times New Roman"/>
                          <a:ea typeface="Times New Roman"/>
                        </a:rPr>
                        <a:t> Công</a:t>
                      </a:r>
                      <a:r>
                        <a:rPr lang="en-US" sz="1000" baseline="0" smtClean="0">
                          <a:latin typeface="Times New Roman"/>
                          <a:ea typeface="Times New Roman"/>
                        </a:rPr>
                        <a:t> Việc</a:t>
                      </a: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Mục đích</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smtClean="0">
                          <a:latin typeface="Times New Roman"/>
                          <a:ea typeface="Times New Roman"/>
                        </a:rPr>
                        <a:t>Các hoạt động trong từng giai đoạn</a:t>
                      </a: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Tiến hành</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Tài liệu và các mốc điểm</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47145">
                <a:tc>
                  <a:txBody>
                    <a:bodyPr/>
                    <a:lstStyle/>
                    <a:p>
                      <a:pPr marL="0" marR="0">
                        <a:spcBef>
                          <a:spcPts val="0"/>
                        </a:spcBef>
                        <a:spcAft>
                          <a:spcPts val="0"/>
                        </a:spcAft>
                        <a:tabLst>
                          <a:tab pos="360045" algn="l"/>
                          <a:tab pos="628650" algn="l"/>
                        </a:tabLst>
                      </a:pPr>
                      <a:r>
                        <a:rPr lang="en-US" sz="1000">
                          <a:latin typeface="Times New Roman"/>
                          <a:ea typeface="Times New Roman"/>
                        </a:rPr>
                        <a:t>XÁC ĐỊNH</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Tìm hiểu để có đánh giá khởi đầu</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smtClean="0">
                          <a:latin typeface="Times New Roman"/>
                          <a:ea typeface="Times New Roman"/>
                        </a:rPr>
                        <a:t>Mục đích , mục tiêu, trình bày các vấn đề của dự án</a:t>
                      </a:r>
                    </a:p>
                    <a:p>
                      <a:pPr marL="0" marR="0">
                        <a:spcBef>
                          <a:spcPts val="0"/>
                        </a:spcBef>
                        <a:spcAft>
                          <a:spcPts val="0"/>
                        </a:spcAft>
                        <a:tabLst>
                          <a:tab pos="360045" algn="l"/>
                          <a:tab pos="628650" algn="l"/>
                        </a:tabLst>
                      </a:pPr>
                      <a:r>
                        <a:rPr lang="en-US" sz="1000" smtClean="0">
                          <a:latin typeface="Times New Roman"/>
                          <a:ea typeface="Times New Roman"/>
                        </a:rPr>
                        <a:t>Đánh giá rủi ro</a:t>
                      </a:r>
                    </a:p>
                    <a:p>
                      <a:pPr marL="0" marR="0">
                        <a:spcBef>
                          <a:spcPts val="0"/>
                        </a:spcBef>
                        <a:spcAft>
                          <a:spcPts val="0"/>
                        </a:spcAft>
                        <a:tabLst>
                          <a:tab pos="360045" algn="l"/>
                          <a:tab pos="628650" algn="l"/>
                        </a:tabLst>
                      </a:pPr>
                      <a:r>
                        <a:rPr lang="en-US" sz="1000" smtClean="0">
                          <a:latin typeface="Times New Roman"/>
                          <a:ea typeface="Times New Roman"/>
                        </a:rPr>
                        <a:t>Kế hoạch và ước tính</a:t>
                      </a: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Quản lý dự án</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Ý tưởng về dự án (Người dùng thông qua)</a:t>
                      </a:r>
                    </a:p>
                    <a:p>
                      <a:pPr marL="0" marR="0">
                        <a:spcBef>
                          <a:spcPts val="0"/>
                        </a:spcBef>
                        <a:spcAft>
                          <a:spcPts val="0"/>
                        </a:spcAft>
                        <a:tabLst>
                          <a:tab pos="360045" algn="l"/>
                          <a:tab pos="628650" algn="l"/>
                        </a:tabLst>
                      </a:pPr>
                      <a:r>
                        <a:rPr lang="en-US" sz="1000">
                          <a:latin typeface="Times New Roman"/>
                          <a:ea typeface="Times New Roman"/>
                        </a:rPr>
                        <a:t>Yêu cầu người dùng.</a:t>
                      </a:r>
                    </a:p>
                    <a:p>
                      <a:pPr marL="0" marR="0">
                        <a:spcBef>
                          <a:spcPts val="0"/>
                        </a:spcBef>
                        <a:spcAft>
                          <a:spcPts val="0"/>
                        </a:spcAft>
                        <a:tabLst>
                          <a:tab pos="360045" algn="l"/>
                          <a:tab pos="628650" algn="l"/>
                        </a:tabLst>
                      </a:pPr>
                      <a:r>
                        <a:rPr lang="en-US" sz="1000">
                          <a:latin typeface="Times New Roman"/>
                          <a:ea typeface="Times New Roman"/>
                        </a:rPr>
                        <a:t>Bảng các rủi ro</a:t>
                      </a:r>
                    </a:p>
                    <a:p>
                      <a:pPr marL="0" marR="0">
                        <a:spcBef>
                          <a:spcPts val="0"/>
                        </a:spcBef>
                        <a:spcAft>
                          <a:spcPts val="0"/>
                        </a:spcAft>
                        <a:tabLst>
                          <a:tab pos="360045" algn="l"/>
                          <a:tab pos="628650" algn="l"/>
                        </a:tabLst>
                      </a:pPr>
                      <a:r>
                        <a:rPr lang="en-US" sz="1000">
                          <a:latin typeface="Times New Roman"/>
                          <a:ea typeface="Times New Roman"/>
                        </a:rPr>
                        <a:t>Kế hoạch khởi đầu. (Các thành viên thông qua)</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9288">
                <a:tc>
                  <a:txBody>
                    <a:bodyPr/>
                    <a:lstStyle/>
                    <a:p>
                      <a:pPr marL="0" marR="0">
                        <a:spcBef>
                          <a:spcPts val="0"/>
                        </a:spcBef>
                        <a:spcAft>
                          <a:spcPts val="0"/>
                        </a:spcAft>
                        <a:tabLst>
                          <a:tab pos="360045" algn="l"/>
                          <a:tab pos="628650" algn="l"/>
                        </a:tabLst>
                      </a:pPr>
                      <a:r>
                        <a:rPr lang="en-US" sz="1000">
                          <a:latin typeface="Times New Roman"/>
                          <a:ea typeface="Times New Roman"/>
                        </a:rPr>
                        <a:t>PHÂN TÍCH</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Hệ thống sẽ làm gì</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smtClean="0">
                          <a:latin typeface="Times New Roman"/>
                          <a:ea typeface="Times New Roman"/>
                        </a:rPr>
                        <a:t>Giao diện người dùng</a:t>
                      </a:r>
                    </a:p>
                    <a:p>
                      <a:pPr marL="0" marR="0">
                        <a:spcBef>
                          <a:spcPts val="0"/>
                        </a:spcBef>
                        <a:spcAft>
                          <a:spcPts val="0"/>
                        </a:spcAft>
                        <a:tabLst>
                          <a:tab pos="360045" algn="l"/>
                          <a:tab pos="628650" algn="l"/>
                        </a:tabLst>
                      </a:pPr>
                      <a:r>
                        <a:rPr lang="en-US" sz="1000" smtClean="0">
                          <a:latin typeface="Times New Roman"/>
                          <a:ea typeface="Times New Roman"/>
                        </a:rPr>
                        <a:t>Các điều khoản hợp đồng</a:t>
                      </a:r>
                    </a:p>
                    <a:p>
                      <a:pPr marL="0" marR="0">
                        <a:spcBef>
                          <a:spcPts val="0"/>
                        </a:spcBef>
                        <a:spcAft>
                          <a:spcPts val="0"/>
                        </a:spcAft>
                        <a:tabLst>
                          <a:tab pos="360045" algn="l"/>
                          <a:tab pos="628650" algn="l"/>
                        </a:tabLst>
                      </a:pPr>
                      <a:r>
                        <a:rPr lang="en-US" sz="1000" smtClean="0">
                          <a:latin typeface="Times New Roman"/>
                          <a:ea typeface="Times New Roman"/>
                        </a:rPr>
                        <a:t>Thiết kế ban đầu</a:t>
                      </a: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Xem xét</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Đặc tả các chức năng (Người dùng thông qua)</a:t>
                      </a:r>
                    </a:p>
                    <a:p>
                      <a:pPr marL="0" marR="0">
                        <a:spcBef>
                          <a:spcPts val="0"/>
                        </a:spcBef>
                        <a:spcAft>
                          <a:spcPts val="0"/>
                        </a:spcAft>
                        <a:tabLst>
                          <a:tab pos="360045" algn="l"/>
                          <a:tab pos="628650" algn="l"/>
                        </a:tabLst>
                      </a:pPr>
                      <a:r>
                        <a:rPr lang="en-US" sz="1000">
                          <a:latin typeface="Times New Roman"/>
                          <a:ea typeface="Times New Roman"/>
                        </a:rPr>
                        <a:t>Kế hoạch cuối cùng</a:t>
                      </a:r>
                    </a:p>
                    <a:p>
                      <a:pPr marL="0" marR="0">
                        <a:spcBef>
                          <a:spcPts val="0"/>
                        </a:spcBef>
                        <a:spcAft>
                          <a:spcPts val="0"/>
                        </a:spcAft>
                        <a:tabLst>
                          <a:tab pos="360045" algn="l"/>
                          <a:tab pos="628650" algn="l"/>
                        </a:tabLst>
                      </a:pPr>
                      <a:r>
                        <a:rPr lang="en-US" sz="1000">
                          <a:latin typeface="Times New Roman"/>
                          <a:ea typeface="Times New Roman"/>
                        </a:rPr>
                        <a:t>Đề xuất thực hiện (Người dùng thông qua)</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84460">
                <a:tc>
                  <a:txBody>
                    <a:bodyPr/>
                    <a:lstStyle/>
                    <a:p>
                      <a:pPr marL="0" marR="0">
                        <a:spcBef>
                          <a:spcPts val="0"/>
                        </a:spcBef>
                        <a:spcAft>
                          <a:spcPts val="0"/>
                        </a:spcAft>
                        <a:tabLst>
                          <a:tab pos="360045" algn="l"/>
                          <a:tab pos="628650" algn="l"/>
                        </a:tabLst>
                      </a:pPr>
                      <a:r>
                        <a:rPr lang="en-US" sz="1000">
                          <a:latin typeface="Times New Roman"/>
                          <a:ea typeface="Times New Roman"/>
                        </a:rPr>
                        <a:t>THIẾT KẾ</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Các thành phần của hệ thống sẽ làm việc như thế nào </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smtClean="0">
                          <a:latin typeface="Times New Roman"/>
                          <a:ea typeface="Times New Roman"/>
                        </a:rPr>
                        <a:t>Quyết định xây dựng</a:t>
                      </a:r>
                    </a:p>
                    <a:p>
                      <a:pPr marL="0" marR="0">
                        <a:spcBef>
                          <a:spcPts val="0"/>
                        </a:spcBef>
                        <a:spcAft>
                          <a:spcPts val="0"/>
                        </a:spcAft>
                        <a:tabLst>
                          <a:tab pos="360045" algn="l"/>
                          <a:tab pos="628650" algn="l"/>
                        </a:tabLst>
                      </a:pPr>
                      <a:r>
                        <a:rPr lang="en-US" sz="1000" smtClean="0">
                          <a:latin typeface="Times New Roman"/>
                          <a:ea typeface="Times New Roman"/>
                        </a:rPr>
                        <a:t>Thiết kế và xem xét kỹ lưỡng</a:t>
                      </a: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Báo cáo tình hình</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Đặc tả thiết kế (Thông qua Project Manager)</a:t>
                      </a:r>
                    </a:p>
                    <a:p>
                      <a:pPr marL="0" marR="0">
                        <a:spcBef>
                          <a:spcPts val="0"/>
                        </a:spcBef>
                        <a:spcAft>
                          <a:spcPts val="0"/>
                        </a:spcAft>
                        <a:tabLst>
                          <a:tab pos="360045" algn="l"/>
                          <a:tab pos="628650" algn="l"/>
                        </a:tabLst>
                      </a:pPr>
                      <a:r>
                        <a:rPr lang="en-US" sz="1000">
                          <a:latin typeface="Times New Roman"/>
                          <a:ea typeface="Times New Roman"/>
                        </a:rPr>
                        <a:t>Kế hoạch kiểm tra lại chấp nhận</a:t>
                      </a:r>
                    </a:p>
                    <a:p>
                      <a:pPr marL="0" marR="0">
                        <a:spcBef>
                          <a:spcPts val="0"/>
                        </a:spcBef>
                        <a:spcAft>
                          <a:spcPts val="0"/>
                        </a:spcAft>
                        <a:tabLst>
                          <a:tab pos="360045" algn="l"/>
                          <a:tab pos="628650" algn="l"/>
                        </a:tabLst>
                      </a:pPr>
                      <a:r>
                        <a:rPr lang="en-US" sz="1000">
                          <a:latin typeface="Times New Roman"/>
                          <a:ea typeface="Times New Roman"/>
                        </a:rPr>
                        <a:t>Ước tính đã được xem xét lại. (Thông qua về chất lượng)</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84918">
                <a:tc>
                  <a:txBody>
                    <a:bodyPr/>
                    <a:lstStyle/>
                    <a:p>
                      <a:pPr marL="0" marR="0">
                        <a:spcBef>
                          <a:spcPts val="0"/>
                        </a:spcBef>
                        <a:spcAft>
                          <a:spcPts val="0"/>
                        </a:spcAft>
                        <a:tabLst>
                          <a:tab pos="360045" algn="l"/>
                          <a:tab pos="628650" algn="l"/>
                        </a:tabLst>
                      </a:pPr>
                      <a:r>
                        <a:rPr lang="en-US" sz="1000">
                          <a:latin typeface="Times New Roman"/>
                          <a:ea typeface="Times New Roman"/>
                        </a:rPr>
                        <a:t>THỰC HIỆN</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Lắp ráp các thành phần (module) lại</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smtClean="0">
                          <a:latin typeface="Times New Roman"/>
                          <a:ea typeface="Times New Roman"/>
                        </a:rPr>
                        <a:t>Lập trình</a:t>
                      </a:r>
                    </a:p>
                    <a:p>
                      <a:pPr marL="0" marR="0">
                        <a:spcBef>
                          <a:spcPts val="0"/>
                        </a:spcBef>
                        <a:spcAft>
                          <a:spcPts val="0"/>
                        </a:spcAft>
                        <a:tabLst>
                          <a:tab pos="360045" algn="l"/>
                          <a:tab pos="628650" algn="l"/>
                        </a:tabLst>
                      </a:pPr>
                      <a:r>
                        <a:rPr lang="en-US" sz="1000" smtClean="0">
                          <a:latin typeface="Times New Roman"/>
                          <a:ea typeface="Times New Roman"/>
                        </a:rPr>
                        <a:t>Kiểm thử từng phần</a:t>
                      </a:r>
                    </a:p>
                    <a:p>
                      <a:pPr marL="0" marR="0">
                        <a:spcBef>
                          <a:spcPts val="0"/>
                        </a:spcBef>
                        <a:spcAft>
                          <a:spcPts val="0"/>
                        </a:spcAft>
                        <a:tabLst>
                          <a:tab pos="360045" algn="l"/>
                          <a:tab pos="628650" algn="l"/>
                        </a:tabLst>
                      </a:pPr>
                      <a:r>
                        <a:rPr lang="en-US" sz="1000" smtClean="0">
                          <a:latin typeface="Times New Roman"/>
                          <a:ea typeface="Times New Roman"/>
                        </a:rPr>
                        <a:t>Lắp ráp và xây dựng hoàn chỉnh.</a:t>
                      </a: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Xây dựng các module (thông qua Project Manager)</a:t>
                      </a:r>
                    </a:p>
                    <a:p>
                      <a:pPr marL="0" marR="0">
                        <a:spcBef>
                          <a:spcPts val="0"/>
                        </a:spcBef>
                        <a:spcAft>
                          <a:spcPts val="0"/>
                        </a:spcAft>
                        <a:tabLst>
                          <a:tab pos="360045" algn="l"/>
                          <a:tab pos="628650" algn="l"/>
                        </a:tabLst>
                      </a:pPr>
                      <a:r>
                        <a:rPr lang="en-US" sz="1000">
                          <a:latin typeface="Times New Roman"/>
                          <a:ea typeface="Times New Roman"/>
                        </a:rPr>
                        <a:t>Kế hoạch kiểm thử hệ thống (thông qua Project Manager)</a:t>
                      </a:r>
                    </a:p>
                    <a:p>
                      <a:pPr marL="0" marR="0">
                        <a:spcBef>
                          <a:spcPts val="0"/>
                        </a:spcBef>
                        <a:spcAft>
                          <a:spcPts val="0"/>
                        </a:spcAft>
                        <a:tabLst>
                          <a:tab pos="360045" algn="l"/>
                          <a:tab pos="628650" algn="l"/>
                        </a:tabLst>
                      </a:pPr>
                      <a:r>
                        <a:rPr lang="en-US" sz="1000">
                          <a:latin typeface="Times New Roman"/>
                          <a:ea typeface="Times New Roman"/>
                        </a:rPr>
                        <a:t>Tài liệu hướng dẫn sử dụng</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1758">
                <a:tc>
                  <a:txBody>
                    <a:bodyPr/>
                    <a:lstStyle/>
                    <a:p>
                      <a:pPr marL="0" marR="0">
                        <a:spcBef>
                          <a:spcPts val="0"/>
                        </a:spcBef>
                        <a:spcAft>
                          <a:spcPts val="0"/>
                        </a:spcAft>
                        <a:tabLst>
                          <a:tab pos="360045" algn="l"/>
                          <a:tab pos="628650" algn="l"/>
                        </a:tabLst>
                      </a:pPr>
                      <a:r>
                        <a:rPr lang="en-US" sz="1000">
                          <a:latin typeface="Times New Roman"/>
                          <a:ea typeface="Times New Roman"/>
                        </a:rPr>
                        <a:t>KIỂM THỬ HỆ THỐNG</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Chạy thử hệ thống, chỉnh sửa những sai sót</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smtClean="0">
                          <a:latin typeface="Times New Roman"/>
                          <a:ea typeface="Times New Roman"/>
                        </a:rPr>
                        <a:t>Kiểm tra chất lượng kỹ càng</a:t>
                      </a: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Kiểm thử hệ thống</a:t>
                      </a:r>
                    </a:p>
                    <a:p>
                      <a:pPr marL="0" marR="0">
                        <a:spcBef>
                          <a:spcPts val="0"/>
                        </a:spcBef>
                        <a:spcAft>
                          <a:spcPts val="0"/>
                        </a:spcAft>
                        <a:tabLst>
                          <a:tab pos="360045" algn="l"/>
                          <a:tab pos="628650" algn="l"/>
                        </a:tabLst>
                      </a:pPr>
                      <a:r>
                        <a:rPr lang="en-US" sz="1000">
                          <a:latin typeface="Times New Roman"/>
                          <a:ea typeface="Times New Roman"/>
                        </a:rPr>
                        <a:t>Báo cáo (Thông qua về chất lượng)</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5407">
                <a:tc>
                  <a:txBody>
                    <a:bodyPr/>
                    <a:lstStyle/>
                    <a:p>
                      <a:pPr marL="0" marR="0">
                        <a:spcBef>
                          <a:spcPts val="0"/>
                        </a:spcBef>
                        <a:spcAft>
                          <a:spcPts val="0"/>
                        </a:spcAft>
                        <a:tabLst>
                          <a:tab pos="360045" algn="l"/>
                          <a:tab pos="628650" algn="l"/>
                        </a:tabLst>
                      </a:pPr>
                      <a:r>
                        <a:rPr lang="en-US" sz="1000">
                          <a:latin typeface="Times New Roman"/>
                          <a:ea typeface="Times New Roman"/>
                        </a:rPr>
                        <a:t>BÀN GIAO KHÁCH HÀNG</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Sự chấp nhận của khách hàng</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smtClean="0">
                          <a:latin typeface="Times New Roman"/>
                          <a:ea typeface="Times New Roman"/>
                        </a:rPr>
                        <a:t>Qui trình chấp nhận</a:t>
                      </a: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Kiểm thử chấp nhận (người dùng thông qua)</a:t>
                      </a:r>
                    </a:p>
                    <a:p>
                      <a:pPr marL="0" marR="0">
                        <a:spcBef>
                          <a:spcPts val="0"/>
                        </a:spcBef>
                        <a:spcAft>
                          <a:spcPts val="0"/>
                        </a:spcAft>
                        <a:tabLst>
                          <a:tab pos="360045" algn="l"/>
                          <a:tab pos="628650" algn="l"/>
                        </a:tabLst>
                      </a:pPr>
                      <a:r>
                        <a:rPr lang="en-US" sz="1000">
                          <a:latin typeface="Times New Roman"/>
                          <a:ea typeface="Times New Roman"/>
                        </a:rPr>
                        <a:t>Báo cáo (người dùng thông qua)</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6922">
                <a:tc>
                  <a:txBody>
                    <a:bodyPr/>
                    <a:lstStyle/>
                    <a:p>
                      <a:pPr marL="0" marR="0">
                        <a:spcBef>
                          <a:spcPts val="0"/>
                        </a:spcBef>
                        <a:spcAft>
                          <a:spcPts val="0"/>
                        </a:spcAft>
                        <a:tabLst>
                          <a:tab pos="360045" algn="l"/>
                          <a:tab pos="628650" algn="l"/>
                        </a:tabLst>
                      </a:pPr>
                      <a:r>
                        <a:rPr lang="en-US" sz="1000">
                          <a:latin typeface="Times New Roman"/>
                          <a:ea typeface="Times New Roman"/>
                        </a:rPr>
                        <a:t>VẬN HÀNH</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Cài đặt rộng rãi và hoàn thành </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smtClean="0">
                          <a:latin typeface="Times New Roman"/>
                          <a:ea typeface="Times New Roman"/>
                        </a:rPr>
                        <a:t>Cài đặt rộng rãi</a:t>
                      </a:r>
                    </a:p>
                    <a:p>
                      <a:pPr marL="0" marR="0">
                        <a:spcBef>
                          <a:spcPts val="0"/>
                        </a:spcBef>
                        <a:spcAft>
                          <a:spcPts val="0"/>
                        </a:spcAft>
                        <a:tabLst>
                          <a:tab pos="360045" algn="l"/>
                          <a:tab pos="628650" algn="l"/>
                        </a:tabLst>
                      </a:pPr>
                      <a:r>
                        <a:rPr lang="en-US" sz="1000" smtClean="0">
                          <a:latin typeface="Times New Roman"/>
                          <a:ea typeface="Times New Roman"/>
                        </a:rPr>
                        <a:t>Chuyển giao công nghệ</a:t>
                      </a:r>
                    </a:p>
                    <a:p>
                      <a:pPr marL="0" marR="0">
                        <a:spcBef>
                          <a:spcPts val="0"/>
                        </a:spcBef>
                        <a:spcAft>
                          <a:spcPts val="0"/>
                        </a:spcAft>
                        <a:tabLst>
                          <a:tab pos="360045" algn="l"/>
                          <a:tab pos="628650" algn="l"/>
                        </a:tabLst>
                      </a:pPr>
                      <a:r>
                        <a:rPr lang="en-US" sz="1000" smtClean="0">
                          <a:latin typeface="Times New Roman"/>
                          <a:ea typeface="Times New Roman"/>
                        </a:rPr>
                        <a:t>Đào tạo, Hỗ trợ, Xem xét.</a:t>
                      </a: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endParaRPr lang="en-US" sz="1000">
                        <a:latin typeface="Times New Roman"/>
                        <a:ea typeface="Times New Roman"/>
                      </a:endParaRP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tabLst>
                          <a:tab pos="360045" algn="l"/>
                          <a:tab pos="628650" algn="l"/>
                        </a:tabLst>
                      </a:pPr>
                      <a:r>
                        <a:rPr lang="en-US" sz="1000">
                          <a:latin typeface="Times New Roman"/>
                          <a:ea typeface="Times New Roman"/>
                        </a:rPr>
                        <a:t>Hướng dẫn người dùng sử dụng</a:t>
                      </a:r>
                    </a:p>
                    <a:p>
                      <a:pPr marL="0" marR="0">
                        <a:spcBef>
                          <a:spcPts val="0"/>
                        </a:spcBef>
                        <a:spcAft>
                          <a:spcPts val="0"/>
                        </a:spcAft>
                        <a:tabLst>
                          <a:tab pos="360045" algn="l"/>
                          <a:tab pos="628650" algn="l"/>
                        </a:tabLst>
                      </a:pPr>
                      <a:r>
                        <a:rPr lang="en-US" sz="1000">
                          <a:latin typeface="Times New Roman"/>
                          <a:ea typeface="Times New Roman"/>
                        </a:rPr>
                        <a:t>Báo cáo đào tạo</a:t>
                      </a:r>
                    </a:p>
                    <a:p>
                      <a:pPr marL="0" marR="0">
                        <a:spcBef>
                          <a:spcPts val="0"/>
                        </a:spcBef>
                        <a:spcAft>
                          <a:spcPts val="0"/>
                        </a:spcAft>
                        <a:tabLst>
                          <a:tab pos="360045" algn="l"/>
                          <a:tab pos="628650" algn="l"/>
                        </a:tabLst>
                      </a:pPr>
                      <a:r>
                        <a:rPr lang="en-US" sz="1000">
                          <a:latin typeface="Times New Roman"/>
                          <a:ea typeface="Times New Roman"/>
                        </a:rPr>
                        <a:t>Kế hoạch hỗ trợ (Người dùng thông qua)</a:t>
                      </a:r>
                    </a:p>
                    <a:p>
                      <a:pPr marL="0" marR="0">
                        <a:spcBef>
                          <a:spcPts val="0"/>
                        </a:spcBef>
                        <a:spcAft>
                          <a:spcPts val="0"/>
                        </a:spcAft>
                        <a:tabLst>
                          <a:tab pos="360045" algn="l"/>
                          <a:tab pos="628650" algn="l"/>
                        </a:tabLst>
                      </a:pPr>
                      <a:r>
                        <a:rPr lang="en-US" sz="1000">
                          <a:latin typeface="Times New Roman"/>
                          <a:ea typeface="Times New Roman"/>
                        </a:rPr>
                        <a:t>Xem xét, Báo cáo hoàn thành dự án</a:t>
                      </a:r>
                    </a:p>
                  </a:txBody>
                  <a:tcPr marL="41537" marR="4153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TextBox 5"/>
          <p:cNvSpPr txBox="1"/>
          <p:nvPr/>
        </p:nvSpPr>
        <p:spPr>
          <a:xfrm>
            <a:off x="609600" y="685800"/>
            <a:ext cx="7772400" cy="369332"/>
          </a:xfrm>
          <a:prstGeom prst="rect">
            <a:avLst/>
          </a:prstGeom>
          <a:noFill/>
        </p:spPr>
        <p:txBody>
          <a:bodyPr wrap="square" rtlCol="0">
            <a:spAutoFit/>
          </a:bodyPr>
          <a:lstStyle/>
          <a:p>
            <a:pPr algn="ctr"/>
            <a:r>
              <a:rPr lang="en-US"/>
              <a:t>Bảng 1-1 Các công việc của từng giai đoạn trong vòng đời dự án</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82773" y="2967335"/>
            <a:ext cx="7978466" cy="769441"/>
          </a:xfrm>
          <a:prstGeom prst="rect">
            <a:avLst/>
          </a:prstGeom>
          <a:noFill/>
        </p:spPr>
        <p:txBody>
          <a:bodyPr wrap="none" lIns="91440" tIns="45720" rIns="91440" bIns="45720">
            <a:spAutoFit/>
          </a:bodyPr>
          <a:lstStyle/>
          <a:p>
            <a:pPr algn="ctr"/>
            <a:r>
              <a:rPr lang="en-US" sz="4400" b="1" cap="all" spc="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CẢM ơn đã lắng nghe !</a:t>
            </a:r>
            <a:endParaRPr lang="en-US" sz="4400" b="1" cap="all" spc="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88</TotalTime>
  <Words>1615</Words>
  <Application>Microsoft Office PowerPoint</Application>
  <PresentationFormat>On-screen Show (4:3)</PresentationFormat>
  <Paragraphs>203</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Oriel</vt:lpstr>
      <vt:lpstr>QUẢN LÝ DỰ ÁN PHẦN MỀM</vt:lpstr>
      <vt:lpstr>Bài 2: ước lượng dự án</vt:lpstr>
      <vt:lpstr>Độ đo của phần mềm </vt:lpstr>
      <vt:lpstr>Độ đo của phần mềm </vt:lpstr>
      <vt:lpstr>Độ đo của phần mềm</vt:lpstr>
      <vt:lpstr>Các ước lượng thực nghiệm</vt:lpstr>
      <vt:lpstr>Các ước lượng thực nghiệm</vt:lpstr>
      <vt:lpstr>Các ước lượng thực nghiệm</vt:lpstr>
      <vt:lpstr>Các ước lượng thực nghiệm</vt:lpstr>
      <vt:lpstr>Các ước lượng thực nghiệm</vt:lpstr>
      <vt:lpstr>Các ước lượng thực nghiệm</vt:lpstr>
      <vt:lpstr>Các ước lượng thực nghiệm</vt:lpstr>
      <vt:lpstr>Các ước lượng thực nghiệm</vt:lpstr>
      <vt:lpstr>Tiến trình quản lý dự án</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QUẢN LÝ DỰ ÁN PHẦN MỀM</dc:title>
  <dc:creator>Khanh</dc:creator>
  <cp:lastModifiedBy>Khanh</cp:lastModifiedBy>
  <cp:revision>22</cp:revision>
  <dcterms:created xsi:type="dcterms:W3CDTF">2016-07-03T14:20:16Z</dcterms:created>
  <dcterms:modified xsi:type="dcterms:W3CDTF">2016-07-03T15:49:11Z</dcterms:modified>
</cp:coreProperties>
</file>